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7" r:id="rId5"/>
  </p:sldIdLst>
  <p:sldSz cx="32404050" cy="43205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FB"/>
    <a:srgbClr val="F7E1EB"/>
    <a:srgbClr val="A62E68"/>
    <a:srgbClr val="EDBDD5"/>
    <a:srgbClr val="6C1E43"/>
    <a:srgbClr val="F6503B"/>
    <a:srgbClr val="E0CAEC"/>
    <a:srgbClr val="AD76CC"/>
    <a:srgbClr val="56296E"/>
    <a:srgbClr val="C59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4571" autoAdjust="0"/>
  </p:normalViewPr>
  <p:slideViewPr>
    <p:cSldViewPr snapToGrid="0">
      <p:cViewPr>
        <p:scale>
          <a:sx n="25" d="100"/>
          <a:sy n="25" d="100"/>
        </p:scale>
        <p:origin x="2838" y="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7070887"/>
            <a:ext cx="27543443" cy="1504188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2692839"/>
            <a:ext cx="24303038" cy="10431301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19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17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300288"/>
            <a:ext cx="6987123" cy="366145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300288"/>
            <a:ext cx="20556319" cy="366145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4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9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10771359"/>
            <a:ext cx="27948493" cy="17972243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8913626"/>
            <a:ext cx="27948493" cy="9451178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82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6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300297"/>
            <a:ext cx="27948493" cy="83510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10591327"/>
            <a:ext cx="13708430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5781973"/>
            <a:ext cx="13708430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10591327"/>
            <a:ext cx="13775942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5781973"/>
            <a:ext cx="13775942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99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3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5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6220787"/>
            <a:ext cx="16404550" cy="30703838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6220787"/>
            <a:ext cx="16404550" cy="30703838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0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300297"/>
            <a:ext cx="27948493" cy="835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1501438"/>
            <a:ext cx="27948493" cy="2741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40045014"/>
            <a:ext cx="10936367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53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385B21E-D075-4BD5-A10B-174A3580A200}"/>
              </a:ext>
            </a:extLst>
          </p:cNvPr>
          <p:cNvSpPr/>
          <p:nvPr/>
        </p:nvSpPr>
        <p:spPr>
          <a:xfrm>
            <a:off x="5436696" y="22206055"/>
            <a:ext cx="10453294" cy="51071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667374" y="19899910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44131" y="7460482"/>
            <a:ext cx="15655914" cy="29379005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033228" y="702562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268096" y="41913465"/>
            <a:ext cx="31828305" cy="109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algn="r">
              <a:lnSpc>
                <a:spcPct val="130000"/>
              </a:lnSpc>
            </a:pP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7154591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290298" y="37135777"/>
            <a:ext cx="31859170" cy="4579587"/>
            <a:chOff x="2500411" y="34559152"/>
            <a:chExt cx="27397432" cy="36667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59152"/>
              <a:ext cx="27351797" cy="3629405"/>
              <a:chOff x="273334" y="37724484"/>
              <a:chExt cx="29564502" cy="3202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325377"/>
                <a:ext cx="29564502" cy="2601630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7268" y="37724484"/>
                <a:ext cx="4310525" cy="890262"/>
                <a:chOff x="1115637" y="38037209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5637" y="38037209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497913" y="38170123"/>
                  <a:ext cx="3688576" cy="693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109189" y="475303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05212" y="12230444"/>
            <a:ext cx="15721012" cy="24609044"/>
            <a:chOff x="2547274" y="5582380"/>
            <a:chExt cx="11463217" cy="2273941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946882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800912" y="1894791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655" y="692609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8834801" y="6994369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전북대학교 고창캠퍼스, '한옥건축기술 인력양성' 모집···내달 5 ...">
            <a:extLst>
              <a:ext uri="{FF2B5EF4-FFF2-40B4-BE49-F238E27FC236}">
                <a16:creationId xmlns:a16="http://schemas.microsoft.com/office/drawing/2014/main" id="{703CBD88-0DD1-AEA9-A718-DE486775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9" y="1597592"/>
            <a:ext cx="5507206" cy="46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117" y="482814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548351" y="17053181"/>
            <a:ext cx="15226117" cy="476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We Use 2</a:t>
            </a:r>
            <a:r>
              <a:rPr lang="ko-KR" altLang="en-US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Arduino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아두이노를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환경 값을 받아 오면서 환경 조절 장치를 제어하도록 신호를 보내줘야 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 메가로 시도해보았으나 매초마다 해당 과정이 반복되어야 했기 때문에 딜레이 이슈가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(Fig2.)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소프트웨어는 아두이노 메가에 구축하여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소프트웨어는 아두이노 우노에 구축하여 조절  장치들을 부착하였다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16" r="6304" b="13984"/>
          <a:stretch/>
        </p:blipFill>
        <p:spPr>
          <a:xfrm>
            <a:off x="16658812" y="29703898"/>
            <a:ext cx="9097378" cy="5129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6227630" y="35775399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8372309" y="35775399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490739" y="22291630"/>
            <a:ext cx="4935173" cy="4251734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464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64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470402" y="26773235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502842" y="27430320"/>
            <a:ext cx="8621761" cy="5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       </a:t>
            </a: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724974" y="22291630"/>
            <a:ext cx="8694213" cy="4750254"/>
            <a:chOff x="22170722" y="19473664"/>
            <a:chExt cx="8563735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131723" y="2165336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522521" y="19969372"/>
              <a:ext cx="2892876" cy="15466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781391"/>
                  <a:ext cx="1408496" cy="659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781391"/>
                  <a:ext cx="1408496" cy="659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387837" y="21674151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047839" y="23853379"/>
            <a:ext cx="671285" cy="2052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46270" y="13753151"/>
            <a:ext cx="15165912" cy="3141873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Limitations of Existing Gross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프로그래밍 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추가적인 센서 및 제어장치를 설치하여 실험하기가 매우 복잡하고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86415" y="857251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Raspberry Pi – Building server </a:t>
            </a: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미니 챔버에 접속하여 센서의 작동유무 체크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제어장치의 조절이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776215" y="12476675"/>
            <a:ext cx="10434290" cy="3915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식물의 생육단계별 이미지를 학습시키고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추출한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모델은 아두이노의 카메라 모듈을 연결하여 촬영 영상을 토대로 학습시킨 식물의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396859" y="12585566"/>
            <a:ext cx="4362694" cy="3703909"/>
            <a:chOff x="27297633" y="29082318"/>
            <a:chExt cx="5022294" cy="401082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18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67397" y="1710922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386377" y="18883087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7"/>
                  <a:stretch>
                    <a:fillRect l="-2013" r="-234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광포화점이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</a:t>
              </a: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977356"/>
              </p:ext>
            </p:extLst>
          </p:nvPr>
        </p:nvGraphicFramePr>
        <p:xfrm>
          <a:off x="25756190" y="20965120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165899" y="2422844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741316" y="16670710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818042" y="25495014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lycopersicum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cerasiforme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정도로 유지하도록 관수관리를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03088" y="30915181"/>
            <a:ext cx="11783768" cy="5757832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638612" y="31317449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626880" y="38518187"/>
            <a:ext cx="31091219" cy="280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온실은 필수적인 요소이다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연구에서는 폐쇄적인 설계로 구성된 기존 챔버를 보완하여 환경제어 알고리즘을 개선하기 위한 연구용 미니챔버를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개방형 구조로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각 단계에 따라 알맞은 환경조절을 룰기반으로 설정하여 운영되는 소프트웨어를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소프트웨어 기반으로 구축하면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UI(user interface)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를 이용한 웹으로 연동 후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 환경 데이터 모니터링 및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또한 아두이노의 인공지능 카메라를 이용한 식물 생육 일지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병해충 조기 진단에 관한 연구가 가능할 것으로 보인다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9159664" y="33588866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9159665" y="33749508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보광등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578914" y="211644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578914" y="21877583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591767" y="225390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269168" y="33751484"/>
            <a:ext cx="1328130" cy="93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0899" t="28830" r="20649" b="15284"/>
          <a:stretch/>
        </p:blipFill>
        <p:spPr>
          <a:xfrm>
            <a:off x="8835052" y="34750976"/>
            <a:ext cx="306438" cy="149365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30" y="33733539"/>
            <a:ext cx="817127" cy="8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407809" y="34547168"/>
            <a:ext cx="1003767" cy="10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697211" y="35036461"/>
            <a:ext cx="581737" cy="661313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557908" y="35299318"/>
            <a:ext cx="860350" cy="19594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326276" y="36081561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425" y="3774308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2" y="32081293"/>
            <a:ext cx="2857500" cy="2847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8118968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공급이 필수적인 문제로 대두되고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이를 위하여 식물공장과 같이 주변 생육 환경을 인위적으로 여러 장치들을 이용하여 제어하는 환경제어 농업 기술에 대한 관심이 점점 커지고 있는 현황이다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실제로 환경 제어 농업 기술의 한 종류인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은 식물 질병 연구와 식물 재배 생리 연구에 사용됨으로 질병에 강한 작물 및 종자의 연구 개발에 기여한다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하지만 시설 내 환경 제어 장치 및 운영 알고리즘의 개선을 목적으로 하는 챔버는 찾아보기 어렵다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본 연구에서는 환경제어 농업 기술 구축과정에서 알고리즘을 연구해볼 수 있도록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398508" y="26687402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 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459474" y="24373483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808366" y="22864910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741316" y="11791448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003422" y="31497139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283241" y="32839102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895886" y="29429746"/>
            <a:ext cx="5937372" cy="593737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6E48388-999E-4FF3-9393-EC3417E878BC}"/>
              </a:ext>
            </a:extLst>
          </p:cNvPr>
          <p:cNvSpPr txBox="1"/>
          <p:nvPr/>
        </p:nvSpPr>
        <p:spPr>
          <a:xfrm>
            <a:off x="518595" y="27497850"/>
            <a:ext cx="15226117" cy="361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en-US" altLang="ko-KR" sz="34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Flask Web Dashboard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사용자가 쉽게 환경 조절 장치를 제어할 수 있는 매체</a:t>
            </a:r>
            <a:r>
              <a:rPr lang="en-US" altLang="ko-KR" sz="3000" b="1" dirty="0">
                <a:ea typeface="한컴산뜻돋움" panose="02000000000000000000" pitchFamily="2" charset="-127"/>
              </a:rPr>
              <a:t>(UI)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대시보드를 이용하였다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카메라 모듈로 부터 받아온 생육 단계 구분 값을 대시보드에 실시간으로 나타내고 그에 맞는 환경 값을 맞춰주기 위해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</a:t>
            </a:r>
            <a:r>
              <a:rPr lang="ko-KR" altLang="en-US" sz="3000" b="1" dirty="0">
                <a:ea typeface="한컴산뜻돋움" panose="02000000000000000000" pitchFamily="2" charset="-127"/>
              </a:rPr>
              <a:t>버튼을 조작하여 장치가 작동됨을 시각적으로 보여줄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r>
              <a:rPr lang="ko-KR" altLang="en-US" sz="3000" b="1" dirty="0">
                <a:ea typeface="한컴산뜻돋움" panose="02000000000000000000" pitchFamily="2" charset="-127"/>
              </a:rPr>
              <a:t> 대시보드는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Python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Flask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이용해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HTML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구현하였고 파이썬과 데이터 값 공유는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java scrip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이용하여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86702E05-AD9A-48F2-8E28-EA1CD07E6EB6}"/>
              </a:ext>
            </a:extLst>
          </p:cNvPr>
          <p:cNvSpPr/>
          <p:nvPr/>
        </p:nvSpPr>
        <p:spPr>
          <a:xfrm>
            <a:off x="9528540" y="23300166"/>
            <a:ext cx="545345" cy="426738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화살표: 오른쪽 161">
            <a:extLst>
              <a:ext uri="{FF2B5EF4-FFF2-40B4-BE49-F238E27FC236}">
                <a16:creationId xmlns:a16="http://schemas.microsoft.com/office/drawing/2014/main" id="{8155915E-23B6-479F-9C62-9E0CD5B02BE9}"/>
              </a:ext>
            </a:extLst>
          </p:cNvPr>
          <p:cNvSpPr/>
          <p:nvPr/>
        </p:nvSpPr>
        <p:spPr>
          <a:xfrm rot="10800000">
            <a:off x="9220061" y="25644195"/>
            <a:ext cx="958029" cy="426738"/>
          </a:xfrm>
          <a:prstGeom prst="rightArrow">
            <a:avLst>
              <a:gd name="adj1" fmla="val 50000"/>
              <a:gd name="adj2" fmla="val 908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55717D1D-E761-43CE-B317-84CFFDB34041}"/>
              </a:ext>
            </a:extLst>
          </p:cNvPr>
          <p:cNvSpPr/>
          <p:nvPr/>
        </p:nvSpPr>
        <p:spPr>
          <a:xfrm rot="7358763">
            <a:off x="12869198" y="25438205"/>
            <a:ext cx="749350" cy="279963"/>
          </a:xfrm>
          <a:prstGeom prst="rightArrow">
            <a:avLst>
              <a:gd name="adj1" fmla="val 32923"/>
              <a:gd name="adj2" fmla="val 9081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화살표: 오른쪽 170">
            <a:extLst>
              <a:ext uri="{FF2B5EF4-FFF2-40B4-BE49-F238E27FC236}">
                <a16:creationId xmlns:a16="http://schemas.microsoft.com/office/drawing/2014/main" id="{BEDA982F-E2DE-459B-A095-086191164957}"/>
              </a:ext>
            </a:extLst>
          </p:cNvPr>
          <p:cNvSpPr/>
          <p:nvPr/>
        </p:nvSpPr>
        <p:spPr>
          <a:xfrm rot="18158763">
            <a:off x="13147815" y="25534728"/>
            <a:ext cx="749350" cy="279963"/>
          </a:xfrm>
          <a:prstGeom prst="rightArrow">
            <a:avLst>
              <a:gd name="adj1" fmla="val 33437"/>
              <a:gd name="adj2" fmla="val 923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화살표: 오른쪽 171">
            <a:extLst>
              <a:ext uri="{FF2B5EF4-FFF2-40B4-BE49-F238E27FC236}">
                <a16:creationId xmlns:a16="http://schemas.microsoft.com/office/drawing/2014/main" id="{6268FCE9-3E26-4EB1-89A3-232154AA97A3}"/>
              </a:ext>
            </a:extLst>
          </p:cNvPr>
          <p:cNvSpPr/>
          <p:nvPr/>
        </p:nvSpPr>
        <p:spPr>
          <a:xfrm rot="14099008">
            <a:off x="12961205" y="23688251"/>
            <a:ext cx="749350" cy="279963"/>
          </a:xfrm>
          <a:prstGeom prst="rightArrow">
            <a:avLst>
              <a:gd name="adj1" fmla="val 32923"/>
              <a:gd name="adj2" fmla="val 9081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BEA66475-B1A7-42F9-B493-9A94A8B6E95C}"/>
              </a:ext>
            </a:extLst>
          </p:cNvPr>
          <p:cNvSpPr/>
          <p:nvPr/>
        </p:nvSpPr>
        <p:spPr>
          <a:xfrm rot="3299008">
            <a:off x="13244609" y="23599587"/>
            <a:ext cx="749350" cy="279963"/>
          </a:xfrm>
          <a:prstGeom prst="rightArrow">
            <a:avLst>
              <a:gd name="adj1" fmla="val 33437"/>
              <a:gd name="adj2" fmla="val 923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AA7A8376-BEDE-478C-95AB-EACCCEB04695}"/>
              </a:ext>
            </a:extLst>
          </p:cNvPr>
          <p:cNvSpPr/>
          <p:nvPr/>
        </p:nvSpPr>
        <p:spPr>
          <a:xfrm>
            <a:off x="14517579" y="24637214"/>
            <a:ext cx="414288" cy="164416"/>
          </a:xfrm>
          <a:prstGeom prst="rightArrow">
            <a:avLst>
              <a:gd name="adj1" fmla="val 27900"/>
              <a:gd name="adj2" fmla="val 969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화살표: 오른쪽 176">
            <a:extLst>
              <a:ext uri="{FF2B5EF4-FFF2-40B4-BE49-F238E27FC236}">
                <a16:creationId xmlns:a16="http://schemas.microsoft.com/office/drawing/2014/main" id="{2660FE3D-60D2-4418-A05A-FF80AF5F789B}"/>
              </a:ext>
            </a:extLst>
          </p:cNvPr>
          <p:cNvSpPr/>
          <p:nvPr/>
        </p:nvSpPr>
        <p:spPr>
          <a:xfrm rot="10800000">
            <a:off x="14516069" y="24826338"/>
            <a:ext cx="414288" cy="164416"/>
          </a:xfrm>
          <a:prstGeom prst="rightArrow">
            <a:avLst>
              <a:gd name="adj1" fmla="val 27900"/>
              <a:gd name="adj2" fmla="val 969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F5543-8856-4F29-B660-95A88FB40199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7038</TotalTime>
  <Words>1037</Words>
  <Application>Microsoft Office PowerPoint</Application>
  <PresentationFormat>사용자 지정</PresentationFormat>
  <Paragraphs>155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223</cp:revision>
  <dcterms:created xsi:type="dcterms:W3CDTF">2022-08-31T03:06:53Z</dcterms:created>
  <dcterms:modified xsi:type="dcterms:W3CDTF">2022-11-01T06:57:48Z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